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roxima Nova"/>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8f2a5f8f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8f2a5f8f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8f2a5f8f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8f2a5f8f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8f2a5f8f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8f2a5f8f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8f2a5f8f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8f2a5f8f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8f2a5f8f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8f2a5f8f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8f2a5f8f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8f2a5f8f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8f2a5f8f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8f2a5f8f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8f2a5f8f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8f2a5f8f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8f2a5f8f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8f2a5f8f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8f2a5f8f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8f2a5f8f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8f2a5f8f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8f2a5f8f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8f2a5f8f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8f2a5f8f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8f2a5f8f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8f2a5f8f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8f2a5f8f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8f2a5f8f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8f2a5f8f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8f2a5f8f1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8f2a5f8f1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8f2a5f8f1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8f2a5f8f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8f2a5f8f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8f2a5f8f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8f2a5f8f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8f2a5f8f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8f2a5f8f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8f2a5f8f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8f2a5f8f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8f2a5f8f1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8f2a5f8f1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8f2a5f8f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8f2a5f8f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8f2a5f8f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8f2a5f8f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8f2a5f8f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8f2a5f8f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8f2a5f8f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8f2a5f8f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8f2a5f8f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8f2a5f8f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8f2a5f8f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8f2a5f8f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8f2a5f8f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8f2a5f8f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6.gif"/></Relationships>
</file>

<file path=ppt/slides/_rels/slide27.xml.rels><?xml version="1.0" encoding="UTF-8" standalone="yes"?><Relationships xmlns="http://schemas.openxmlformats.org/package/2006/relationships"><Relationship Id="rId11" Type="http://schemas.openxmlformats.org/officeDocument/2006/relationships/hyperlink" Target="https://www.pythontutorial.net/" TargetMode="External"/><Relationship Id="rId10" Type="http://schemas.openxmlformats.org/officeDocument/2006/relationships/hyperlink" Target="https://docs.python.org/3/tutorial/index.html" TargetMode="External"/><Relationship Id="rId13" Type="http://schemas.openxmlformats.org/officeDocument/2006/relationships/hyperlink" Target="https://www.tutorialspoint.com/python/index.htm" TargetMode="External"/><Relationship Id="rId12" Type="http://schemas.openxmlformats.org/officeDocument/2006/relationships/hyperlink" Target="https://www.tutorialsteacher.com/python" TargetMode="External"/><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www.python.org/downloads/" TargetMode="External"/><Relationship Id="rId4" Type="http://schemas.openxmlformats.org/officeDocument/2006/relationships/hyperlink" Target="https://youtu.be/i-MuSAwgwCU" TargetMode="External"/><Relationship Id="rId9" Type="http://schemas.openxmlformats.org/officeDocument/2006/relationships/hyperlink" Target="https://youtu.be/_uQrJ0TkZlc" TargetMode="External"/><Relationship Id="rId15" Type="http://schemas.openxmlformats.org/officeDocument/2006/relationships/hyperlink" Target="https://www.onlinegdb.com/" TargetMode="External"/><Relationship Id="rId14" Type="http://schemas.openxmlformats.org/officeDocument/2006/relationships/hyperlink" Target="https://www.w3schools.com/python/" TargetMode="External"/><Relationship Id="rId16" Type="http://schemas.openxmlformats.org/officeDocument/2006/relationships/image" Target="../media/image4.png"/><Relationship Id="rId5" Type="http://schemas.openxmlformats.org/officeDocument/2006/relationships/hyperlink" Target="https://classroom.google.com/c/NTE5NzI3NDA3NTU1/m/NjA4MjI3MDEwMTc5/details" TargetMode="External"/><Relationship Id="rId6" Type="http://schemas.openxmlformats.org/officeDocument/2006/relationships/hyperlink" Target="https://youtu.be/VC13MkENVoY" TargetMode="External"/><Relationship Id="rId7" Type="http://schemas.openxmlformats.org/officeDocument/2006/relationships/hyperlink" Target="https://youtu.be/GenKovl05YU" TargetMode="External"/><Relationship Id="rId8" Type="http://schemas.openxmlformats.org/officeDocument/2006/relationships/hyperlink" Target="https://youtu.be/riL_xn6BKD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Data Structuring and File Handling / COMPREHENSIVE EXAMINATION (Part 2)</a:t>
            </a:r>
            <a:endParaRPr b="1"/>
          </a:p>
        </p:txBody>
      </p:sp>
      <p:sp>
        <p:nvSpPr>
          <p:cNvPr id="105" name="Google Shape;105;p25"/>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05</a:t>
            </a:r>
            <a:endParaRPr/>
          </a:p>
        </p:txBody>
      </p:sp>
      <p:pic>
        <p:nvPicPr>
          <p:cNvPr id="106" name="Google Shape;106;p2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Class</a:t>
            </a:r>
            <a:endParaRPr b="1"/>
          </a:p>
        </p:txBody>
      </p:sp>
      <p:sp>
        <p:nvSpPr>
          <p:cNvPr id="171" name="Google Shape;171;p34"/>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class is defined using the class keyword followed by the class name and : operator after the class name, which allows you to continue in the next indented line to define class members.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followings are class members.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Class Attributes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Constructor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Instance Attributes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Properties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Class Methods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class can also be defined without any members.</a:t>
            </a:r>
            <a:endParaRPr>
              <a:solidFill>
                <a:srgbClr val="000000"/>
              </a:solidFill>
            </a:endParaRPr>
          </a:p>
        </p:txBody>
      </p:sp>
      <p:pic>
        <p:nvPicPr>
          <p:cNvPr id="172" name="Google Shape;172;p3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Class</a:t>
            </a:r>
            <a:endParaRPr b="1"/>
          </a:p>
        </p:txBody>
      </p:sp>
      <p:sp>
        <p:nvSpPr>
          <p:cNvPr id="178" name="Google Shape;178;p35"/>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Class instantiation uses function notation.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create an object of the class, just call a class like a parameterless function that returns a new object of the class.</a:t>
            </a:r>
            <a:endParaRPr>
              <a:solidFill>
                <a:srgbClr val="000000"/>
              </a:solidFill>
            </a:endParaRPr>
          </a:p>
        </p:txBody>
      </p:sp>
      <p:pic>
        <p:nvPicPr>
          <p:cNvPr id="179" name="Google Shape;179;p3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 Attributes</a:t>
            </a:r>
            <a:endParaRPr b="1"/>
          </a:p>
        </p:txBody>
      </p:sp>
      <p:sp>
        <p:nvSpPr>
          <p:cNvPr id="185" name="Google Shape;185;p36"/>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Class attributes are the variables defined directly in the class that are shared by all objects of the class.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Class attributes can be accessed using the class name as well as using the objects.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Changing the value of class attribute using the class name would change it across all instances.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changing class attribute value using instance will not reflect to other instances or class.</a:t>
            </a:r>
            <a:endParaRPr>
              <a:solidFill>
                <a:srgbClr val="000000"/>
              </a:solidFill>
            </a:endParaRPr>
          </a:p>
        </p:txBody>
      </p:sp>
      <p:pic>
        <p:nvPicPr>
          <p:cNvPr id="186" name="Google Shape;186;p36"/>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Constructor</a:t>
            </a:r>
            <a:endParaRPr b="1"/>
          </a:p>
        </p:txBody>
      </p:sp>
      <p:sp>
        <p:nvSpPr>
          <p:cNvPr id="192" name="Google Shape;192;p3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the constructor method is invoked automatically whenever a new object of a class is instantiated, same as constructors in C# or Java.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constructor must have a special name __init__() and a special parameter called self.</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first parameter of each method in a class must be the self , which refers to the calling object.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you can give any name to the first parameter, not necessarily self.</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constructor in Python is used to define the attributes of an instance and assign values to them.</a:t>
            </a:r>
            <a:endParaRPr>
              <a:solidFill>
                <a:srgbClr val="000000"/>
              </a:solidFill>
            </a:endParaRPr>
          </a:p>
        </p:txBody>
      </p:sp>
      <p:pic>
        <p:nvPicPr>
          <p:cNvPr id="193" name="Google Shape;193;p3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 Properties</a:t>
            </a:r>
            <a:endParaRPr b="1"/>
          </a:p>
        </p:txBody>
      </p:sp>
      <p:sp>
        <p:nvSpPr>
          <p:cNvPr id="199" name="Google Shape;199;p3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a property in the class can be defined using the property() function.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property() method in Python provides an interface to instance attributes.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It encapsulates instance attributes and provides a property, same as Java and 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property() method takes the get, set and delete methods as arguments and returns an object of the property class.</a:t>
            </a:r>
            <a:endParaRPr>
              <a:solidFill>
                <a:srgbClr val="000000"/>
              </a:solidFill>
            </a:endParaRPr>
          </a:p>
        </p:txBody>
      </p:sp>
      <p:pic>
        <p:nvPicPr>
          <p:cNvPr id="200" name="Google Shape;200;p3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 Methods</a:t>
            </a:r>
            <a:endParaRPr b="1"/>
          </a:p>
        </p:txBody>
      </p:sp>
      <p:sp>
        <p:nvSpPr>
          <p:cNvPr id="206" name="Google Shape;206;p3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You can define as many methods as you want in a class using the def keyword.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Each method must have the first parameter, generally named as self, which refers to the calling instance.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Self is just a conventional name for the first argument of a method in the class.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method defined as mymethod(self, a, b) should be called as x.mymethod(a, b) for the object x of the class.</a:t>
            </a:r>
            <a:endParaRPr>
              <a:solidFill>
                <a:srgbClr val="000000"/>
              </a:solidFill>
            </a:endParaRPr>
          </a:p>
        </p:txBody>
      </p:sp>
      <p:pic>
        <p:nvPicPr>
          <p:cNvPr id="207" name="Google Shape;207;p3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[22]</a:t>
            </a:r>
            <a:endParaRPr b="1"/>
          </a:p>
        </p:txBody>
      </p:sp>
      <p:sp>
        <p:nvSpPr>
          <p:cNvPr id="213" name="Google Shape;213;p40"/>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SimulationDay05-22_JTB.py</a:t>
            </a:r>
            <a:endParaRPr b="1">
              <a:solidFill>
                <a:srgbClr val="000000"/>
              </a:solidFill>
            </a:endParaRPr>
          </a:p>
        </p:txBody>
      </p:sp>
      <p:pic>
        <p:nvPicPr>
          <p:cNvPr id="214" name="Google Shape;214;p4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15" name="Google Shape;215;p40"/>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1"/>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21" name="Google Shape;221;p41"/>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22" name="Google Shape;222;p41"/>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23" name="Google Shape;223;p41"/>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PS22_JTB.py</a:t>
            </a:r>
            <a:endParaRPr b="1">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File I/O - Read and Write Files</a:t>
            </a:r>
            <a:endParaRPr b="1"/>
          </a:p>
        </p:txBody>
      </p:sp>
      <p:sp>
        <p:nvSpPr>
          <p:cNvPr id="229" name="Google Shape;229;p4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In Python, the IO module provides methods of three types of IO operations; raw binary files, buffered binary files, and text files.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canonical way to create a file object is by using the open() function.</a:t>
            </a:r>
            <a:endParaRPr>
              <a:solidFill>
                <a:srgbClr val="000000"/>
              </a:solidFill>
            </a:endParaRPr>
          </a:p>
        </p:txBody>
      </p:sp>
      <p:pic>
        <p:nvPicPr>
          <p:cNvPr id="230" name="Google Shape;230;p4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File I/O - Read and Write Files</a:t>
            </a:r>
            <a:endParaRPr b="1"/>
          </a:p>
        </p:txBody>
      </p:sp>
      <p:sp>
        <p:nvSpPr>
          <p:cNvPr id="236" name="Google Shape;236;p43"/>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Any file operations can be performed in the following three steps:</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Open the file to get the file object using the built-in open() function. There are different access modes, which you can specify while opening a file using the open() function.</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Perform read, write, append operations using the file object retrieved from the open() function.</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Close and dispose the file object.</a:t>
            </a:r>
            <a:endParaRPr>
              <a:solidFill>
                <a:srgbClr val="000000"/>
              </a:solidFill>
            </a:endParaRPr>
          </a:p>
        </p:txBody>
      </p:sp>
      <p:pic>
        <p:nvPicPr>
          <p:cNvPr id="237" name="Google Shape;237;p4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Working with Packages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Introduction to Classes in Python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Essentials of Python File Handling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Project Case Study and Presentation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Comprehensive Examination (Part 02)</a:t>
            </a:r>
            <a:endParaRPr>
              <a:solidFill>
                <a:srgbClr val="000000"/>
              </a:solidFill>
            </a:endParaRPr>
          </a:p>
        </p:txBody>
      </p:sp>
      <p:pic>
        <p:nvPicPr>
          <p:cNvPr id="113" name="Google Shape;113;p2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14" name="Google Shape;114;p26"/>
          <p:cNvPicPr preferRelativeResize="0"/>
          <p:nvPr/>
        </p:nvPicPr>
        <p:blipFill>
          <a:blip r:embed="rId4">
            <a:alphaModFix/>
          </a:blip>
          <a:stretch>
            <a:fillRect/>
          </a:stretch>
        </p:blipFill>
        <p:spPr>
          <a:xfrm>
            <a:off x="6196575" y="1346088"/>
            <a:ext cx="2528125" cy="309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Reading File</a:t>
            </a:r>
            <a:endParaRPr b="1"/>
          </a:p>
        </p:txBody>
      </p:sp>
      <p:sp>
        <p:nvSpPr>
          <p:cNvPr id="243" name="Google Shape;243;p44"/>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 object includes the following methods to read data from the file.</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read(chars): reads the specified number of characters starting from the current position.</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readline(): reads the characters starting from the current reading position up to a newline character.</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readlines(): reads all lines until the end of file and returns a list object.</a:t>
            </a:r>
            <a:endParaRPr>
              <a:solidFill>
                <a:srgbClr val="000000"/>
              </a:solidFill>
            </a:endParaRPr>
          </a:p>
        </p:txBody>
      </p:sp>
      <p:pic>
        <p:nvPicPr>
          <p:cNvPr id="244" name="Google Shape;244;p44"/>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Writing File</a:t>
            </a:r>
            <a:endParaRPr b="1"/>
          </a:p>
        </p:txBody>
      </p:sp>
      <p:sp>
        <p:nvSpPr>
          <p:cNvPr id="250" name="Google Shape;250;p45"/>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file object provides the following methods to write to a file.</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write(s): Write the string s to the stream and return the number of characters written.</a:t>
            </a:r>
            <a:endParaRPr>
              <a:solidFill>
                <a:srgbClr val="000000"/>
              </a:solidFill>
            </a:endParaRPr>
          </a:p>
          <a:p>
            <a:pPr indent="-317500" lvl="1" marL="914400" rtl="0" algn="l">
              <a:spcBef>
                <a:spcPts val="0"/>
              </a:spcBef>
              <a:spcAft>
                <a:spcPts val="0"/>
              </a:spcAft>
              <a:buClr>
                <a:srgbClr val="000000"/>
              </a:buClr>
              <a:buSzPts val="1400"/>
              <a:buAutoNum type="alphaLcPeriod"/>
            </a:pPr>
            <a:r>
              <a:rPr lang="en">
                <a:solidFill>
                  <a:srgbClr val="000000"/>
                </a:solidFill>
              </a:rPr>
              <a:t>writelines(lines): Write a list of lines to the stream. </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Each line must have a separator at the end of it.</a:t>
            </a:r>
            <a:endParaRPr>
              <a:solidFill>
                <a:srgbClr val="000000"/>
              </a:solidFill>
            </a:endParaRPr>
          </a:p>
        </p:txBody>
      </p:sp>
      <p:pic>
        <p:nvPicPr>
          <p:cNvPr id="251" name="Google Shape;251;p45"/>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[23]</a:t>
            </a:r>
            <a:endParaRPr b="1"/>
          </a:p>
        </p:txBody>
      </p:sp>
      <p:sp>
        <p:nvSpPr>
          <p:cNvPr id="257" name="Google Shape;257;p46"/>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SimulationDay05-23_JTB.py</a:t>
            </a:r>
            <a:endParaRPr b="1">
              <a:solidFill>
                <a:srgbClr val="000000"/>
              </a:solidFill>
            </a:endParaRPr>
          </a:p>
        </p:txBody>
      </p:sp>
      <p:pic>
        <p:nvPicPr>
          <p:cNvPr id="258" name="Google Shape;258;p46"/>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59" name="Google Shape;259;p46"/>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7"/>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65" name="Google Shape;265;p47"/>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266" name="Google Shape;266;p47"/>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267" name="Google Shape;267;p47"/>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PS23_JTB.py</a:t>
            </a:r>
            <a:endParaRPr b="1">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09:</a:t>
            </a:r>
            <a:endParaRPr b="1"/>
          </a:p>
        </p:txBody>
      </p:sp>
      <p:sp>
        <p:nvSpPr>
          <p:cNvPr id="273" name="Google Shape;273;p48"/>
          <p:cNvSpPr txBox="1"/>
          <p:nvPr>
            <p:ph idx="1" type="body"/>
          </p:nvPr>
        </p:nvSpPr>
        <p:spPr>
          <a:xfrm>
            <a:off x="733050" y="1186225"/>
            <a:ext cx="41052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300">
                <a:solidFill>
                  <a:srgbClr val="000000"/>
                </a:solidFill>
              </a:rPr>
              <a:t>Nurturing Novices</a:t>
            </a:r>
            <a:endParaRPr b="1" sz="2300">
              <a:solidFill>
                <a:srgbClr val="000000"/>
              </a:solidFill>
            </a:endParaRPr>
          </a:p>
          <a:p>
            <a:pPr indent="0" lvl="0" marL="0" rtl="0" algn="l">
              <a:spcBef>
                <a:spcPts val="1200"/>
              </a:spcBef>
              <a:spcAft>
                <a:spcPts val="1200"/>
              </a:spcAft>
              <a:buNone/>
            </a:pPr>
            <a:r>
              <a:rPr lang="en">
                <a:solidFill>
                  <a:srgbClr val="000000"/>
                </a:solidFill>
              </a:rPr>
              <a:t>"Nurture Novices" suggests that an effective trainer should focus on nurturing or guiding beginners or newcomers in a particular subject or skill. It implies fostering a supportive environment, providing guidance, and helping novices develop their skills or knowledge effectively.</a:t>
            </a:r>
            <a:endParaRPr>
              <a:solidFill>
                <a:srgbClr val="000000"/>
              </a:solidFill>
            </a:endParaRPr>
          </a:p>
        </p:txBody>
      </p:sp>
      <p:pic>
        <p:nvPicPr>
          <p:cNvPr id="274" name="Google Shape;274;p48"/>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75" name="Google Shape;275;p48"/>
          <p:cNvPicPr preferRelativeResize="0"/>
          <p:nvPr/>
        </p:nvPicPr>
        <p:blipFill>
          <a:blip r:embed="rId4">
            <a:alphaModFix/>
          </a:blip>
          <a:stretch>
            <a:fillRect/>
          </a:stretch>
        </p:blipFill>
        <p:spPr>
          <a:xfrm>
            <a:off x="4990650" y="1093925"/>
            <a:ext cx="4000950" cy="32087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Trainer’s Tips 10:</a:t>
            </a:r>
            <a:endParaRPr b="1"/>
          </a:p>
        </p:txBody>
      </p:sp>
      <p:sp>
        <p:nvSpPr>
          <p:cNvPr id="281" name="Google Shape;281;p49"/>
          <p:cNvSpPr txBox="1"/>
          <p:nvPr>
            <p:ph idx="1" type="body"/>
          </p:nvPr>
        </p:nvSpPr>
        <p:spPr>
          <a:xfrm>
            <a:off x="733050" y="1186225"/>
            <a:ext cx="4105200" cy="3416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300">
                <a:solidFill>
                  <a:srgbClr val="000000"/>
                </a:solidFill>
              </a:rPr>
              <a:t>Ten Thousand At Least</a:t>
            </a:r>
            <a:endParaRPr b="1" sz="2300">
              <a:solidFill>
                <a:srgbClr val="000000"/>
              </a:solidFill>
            </a:endParaRPr>
          </a:p>
          <a:p>
            <a:pPr indent="0" lvl="0" marL="0" rtl="0" algn="l">
              <a:spcBef>
                <a:spcPts val="1200"/>
              </a:spcBef>
              <a:spcAft>
                <a:spcPts val="1200"/>
              </a:spcAft>
              <a:buNone/>
            </a:pPr>
            <a:r>
              <a:rPr lang="en">
                <a:solidFill>
                  <a:srgbClr val="000000"/>
                </a:solidFill>
              </a:rPr>
              <a:t>To become proficient in python and excel as an effective trainer, aim to write at least ten thousand lines of python code. Mastery in coding often emerges from the dedication to crafting an extensive amount of code, where consistent practice not only hones your skills but also deepens your understanding of python's capabilities.</a:t>
            </a:r>
            <a:endParaRPr>
              <a:solidFill>
                <a:srgbClr val="000000"/>
              </a:solidFill>
            </a:endParaRPr>
          </a:p>
        </p:txBody>
      </p:sp>
      <p:pic>
        <p:nvPicPr>
          <p:cNvPr id="282" name="Google Shape;282;p49"/>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83" name="Google Shape;283;p49"/>
          <p:cNvPicPr preferRelativeResize="0"/>
          <p:nvPr/>
        </p:nvPicPr>
        <p:blipFill>
          <a:blip r:embed="rId4">
            <a:alphaModFix/>
          </a:blip>
          <a:stretch>
            <a:fillRect/>
          </a:stretch>
        </p:blipFill>
        <p:spPr>
          <a:xfrm>
            <a:off x="4676850" y="1223388"/>
            <a:ext cx="4314751" cy="2696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368825"/>
            <a:ext cx="288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 a nutshell…</a:t>
            </a:r>
            <a:endParaRPr b="1"/>
          </a:p>
        </p:txBody>
      </p:sp>
      <p:sp>
        <p:nvSpPr>
          <p:cNvPr id="289" name="Google Shape;289;p50"/>
          <p:cNvSpPr txBox="1"/>
          <p:nvPr>
            <p:ph idx="1" type="body"/>
          </p:nvPr>
        </p:nvSpPr>
        <p:spPr>
          <a:xfrm>
            <a:off x="733050" y="1186225"/>
            <a:ext cx="2776200" cy="37161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1900">
                <a:solidFill>
                  <a:srgbClr val="000000"/>
                </a:solidFill>
              </a:rPr>
              <a:t>C - Content Control</a:t>
            </a:r>
            <a:endParaRPr b="1" sz="1900">
              <a:solidFill>
                <a:srgbClr val="000000"/>
              </a:solidFill>
            </a:endParaRPr>
          </a:p>
          <a:p>
            <a:pPr indent="0" lvl="0" marL="0" rtl="0" algn="l">
              <a:spcBef>
                <a:spcPts val="1200"/>
              </a:spcBef>
              <a:spcAft>
                <a:spcPts val="0"/>
              </a:spcAft>
              <a:buNone/>
            </a:pPr>
            <a:r>
              <a:rPr b="1" lang="en" sz="1900">
                <a:solidFill>
                  <a:srgbClr val="000000"/>
                </a:solidFill>
              </a:rPr>
              <a:t>O - Organized Material</a:t>
            </a:r>
            <a:endParaRPr b="1" sz="1900">
              <a:solidFill>
                <a:srgbClr val="000000"/>
              </a:solidFill>
            </a:endParaRPr>
          </a:p>
          <a:p>
            <a:pPr indent="0" lvl="0" marL="0" rtl="0" algn="l">
              <a:spcBef>
                <a:spcPts val="1200"/>
              </a:spcBef>
              <a:spcAft>
                <a:spcPts val="0"/>
              </a:spcAft>
              <a:buNone/>
            </a:pPr>
            <a:r>
              <a:rPr b="1" lang="en" sz="1900">
                <a:solidFill>
                  <a:srgbClr val="000000"/>
                </a:solidFill>
              </a:rPr>
              <a:t>M - Monitor Messages</a:t>
            </a:r>
            <a:endParaRPr b="1" sz="1900">
              <a:solidFill>
                <a:srgbClr val="000000"/>
              </a:solidFill>
            </a:endParaRPr>
          </a:p>
          <a:p>
            <a:pPr indent="0" lvl="0" marL="0" rtl="0" algn="l">
              <a:spcBef>
                <a:spcPts val="1200"/>
              </a:spcBef>
              <a:spcAft>
                <a:spcPts val="0"/>
              </a:spcAft>
              <a:buNone/>
            </a:pPr>
            <a:r>
              <a:rPr b="1" lang="en" sz="1900">
                <a:solidFill>
                  <a:srgbClr val="000000"/>
                </a:solidFill>
              </a:rPr>
              <a:t>M - Mastery Check</a:t>
            </a:r>
            <a:endParaRPr b="1" sz="1900">
              <a:solidFill>
                <a:srgbClr val="000000"/>
              </a:solidFill>
            </a:endParaRPr>
          </a:p>
          <a:p>
            <a:pPr indent="0" lvl="0" marL="0" rtl="0" algn="l">
              <a:spcBef>
                <a:spcPts val="1200"/>
              </a:spcBef>
              <a:spcAft>
                <a:spcPts val="0"/>
              </a:spcAft>
              <a:buNone/>
            </a:pPr>
            <a:r>
              <a:rPr b="1" lang="en" sz="1900">
                <a:solidFill>
                  <a:srgbClr val="000000"/>
                </a:solidFill>
              </a:rPr>
              <a:t>I - Instill Values</a:t>
            </a:r>
            <a:endParaRPr b="1" sz="1900">
              <a:solidFill>
                <a:srgbClr val="000000"/>
              </a:solidFill>
            </a:endParaRPr>
          </a:p>
          <a:p>
            <a:pPr indent="0" lvl="0" marL="0" rtl="0" algn="l">
              <a:spcBef>
                <a:spcPts val="1200"/>
              </a:spcBef>
              <a:spcAft>
                <a:spcPts val="0"/>
              </a:spcAft>
              <a:buNone/>
            </a:pPr>
            <a:r>
              <a:rPr b="1" lang="en" sz="1900">
                <a:solidFill>
                  <a:srgbClr val="000000"/>
                </a:solidFill>
              </a:rPr>
              <a:t>T - Timed Delivery</a:t>
            </a:r>
            <a:endParaRPr b="1" sz="1900">
              <a:solidFill>
                <a:srgbClr val="000000"/>
              </a:solidFill>
            </a:endParaRPr>
          </a:p>
          <a:p>
            <a:pPr indent="0" lvl="0" marL="0" rtl="0" algn="l">
              <a:spcBef>
                <a:spcPts val="1200"/>
              </a:spcBef>
              <a:spcAft>
                <a:spcPts val="0"/>
              </a:spcAft>
              <a:buNone/>
            </a:pPr>
            <a:r>
              <a:rPr b="1" lang="en" sz="1900">
                <a:solidFill>
                  <a:srgbClr val="000000"/>
                </a:solidFill>
              </a:rPr>
              <a:t>M - Modify as Needed</a:t>
            </a:r>
            <a:endParaRPr b="1" sz="1900">
              <a:solidFill>
                <a:srgbClr val="000000"/>
              </a:solidFill>
            </a:endParaRPr>
          </a:p>
          <a:p>
            <a:pPr indent="0" lvl="0" marL="0" rtl="0" algn="l">
              <a:spcBef>
                <a:spcPts val="1200"/>
              </a:spcBef>
              <a:spcAft>
                <a:spcPts val="0"/>
              </a:spcAft>
              <a:buNone/>
            </a:pPr>
            <a:r>
              <a:rPr b="1" lang="en" sz="1900">
                <a:solidFill>
                  <a:srgbClr val="000000"/>
                </a:solidFill>
              </a:rPr>
              <a:t>E - Engage Effectively</a:t>
            </a:r>
            <a:endParaRPr b="1" sz="1900">
              <a:solidFill>
                <a:srgbClr val="000000"/>
              </a:solidFill>
            </a:endParaRPr>
          </a:p>
          <a:p>
            <a:pPr indent="0" lvl="0" marL="0" rtl="0" algn="l">
              <a:spcBef>
                <a:spcPts val="1200"/>
              </a:spcBef>
              <a:spcAft>
                <a:spcPts val="0"/>
              </a:spcAft>
              <a:buNone/>
            </a:pPr>
            <a:r>
              <a:rPr b="1" lang="en" sz="1900">
                <a:solidFill>
                  <a:srgbClr val="000000"/>
                </a:solidFill>
              </a:rPr>
              <a:t>N - Nurturing Novices</a:t>
            </a:r>
            <a:endParaRPr b="1" sz="1900">
              <a:solidFill>
                <a:srgbClr val="000000"/>
              </a:solidFill>
            </a:endParaRPr>
          </a:p>
          <a:p>
            <a:pPr indent="0" lvl="0" marL="0" rtl="0" algn="l">
              <a:spcBef>
                <a:spcPts val="1200"/>
              </a:spcBef>
              <a:spcAft>
                <a:spcPts val="1200"/>
              </a:spcAft>
              <a:buNone/>
            </a:pPr>
            <a:r>
              <a:rPr b="1" lang="en" sz="1900">
                <a:solidFill>
                  <a:srgbClr val="000000"/>
                </a:solidFill>
              </a:rPr>
              <a:t>T - Ten Thousand Lines At Least</a:t>
            </a:r>
            <a:endParaRPr b="1" sz="1900">
              <a:solidFill>
                <a:srgbClr val="000000"/>
              </a:solidFill>
            </a:endParaRPr>
          </a:p>
        </p:txBody>
      </p:sp>
      <p:pic>
        <p:nvPicPr>
          <p:cNvPr id="290" name="Google Shape;290;p5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291" name="Google Shape;291;p50"/>
          <p:cNvPicPr preferRelativeResize="0"/>
          <p:nvPr/>
        </p:nvPicPr>
        <p:blipFill>
          <a:blip r:embed="rId4">
            <a:alphaModFix/>
          </a:blip>
          <a:stretch>
            <a:fillRect/>
          </a:stretch>
        </p:blipFill>
        <p:spPr>
          <a:xfrm>
            <a:off x="5826625" y="2272500"/>
            <a:ext cx="3164975" cy="2372550"/>
          </a:xfrm>
          <a:prstGeom prst="rect">
            <a:avLst/>
          </a:prstGeom>
          <a:noFill/>
          <a:ln>
            <a:noFill/>
          </a:ln>
        </p:spPr>
      </p:pic>
      <p:sp>
        <p:nvSpPr>
          <p:cNvPr id="292" name="Google Shape;292;p50"/>
          <p:cNvSpPr txBox="1"/>
          <p:nvPr>
            <p:ph type="title"/>
          </p:nvPr>
        </p:nvSpPr>
        <p:spPr>
          <a:xfrm>
            <a:off x="3348625" y="1025150"/>
            <a:ext cx="4902300" cy="11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6000">
                <a:solidFill>
                  <a:srgbClr val="274E13"/>
                </a:solidFill>
                <a:latin typeface="Courier New"/>
                <a:ea typeface="Courier New"/>
                <a:cs typeface="Courier New"/>
                <a:sym typeface="Courier New"/>
              </a:rPr>
              <a:t>COMMITMENT</a:t>
            </a:r>
            <a:endParaRPr b="1" sz="6000">
              <a:solidFill>
                <a:srgbClr val="274E13"/>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Sources:</a:t>
            </a:r>
            <a:endParaRPr b="1"/>
          </a:p>
        </p:txBody>
      </p:sp>
      <p:sp>
        <p:nvSpPr>
          <p:cNvPr id="298" name="Google Shape;298;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uFill>
                  <a:noFill/>
                </a:uFill>
                <a:hlinkClick r:id="rId3">
                  <a:extLst>
                    <a:ext uri="{A12FA001-AC4F-418D-AE19-62706E023703}">
                      <ahyp:hlinkClr val="tx"/>
                    </a:ext>
                  </a:extLst>
                </a:hlinkClick>
              </a:rPr>
              <a:t>https://www.python.org/downloads/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4">
                  <a:extLst>
                    <a:ext uri="{A12FA001-AC4F-418D-AE19-62706E023703}">
                      <ahyp:hlinkClr val="tx"/>
                    </a:ext>
                  </a:extLst>
                </a:hlinkClick>
              </a:rPr>
              <a:t>https://youtu.be/i-MuSAwgwCU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5">
                  <a:extLst>
                    <a:ext uri="{A12FA001-AC4F-418D-AE19-62706E023703}">
                      <ahyp:hlinkClr val="tx"/>
                    </a:ext>
                  </a:extLst>
                </a:hlinkClick>
              </a:rPr>
              <a:t>https://classroom.google.com/c/NTE5NzI3NDA3NTU1/m/NjA4MjI3MDEwMTc5/details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6">
                  <a:extLst>
                    <a:ext uri="{A12FA001-AC4F-418D-AE19-62706E023703}">
                      <ahyp:hlinkClr val="tx"/>
                    </a:ext>
                  </a:extLst>
                </a:hlinkClick>
              </a:rPr>
              <a:t>https://youtu.be/VC13MkENVoY</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7">
                  <a:extLst>
                    <a:ext uri="{A12FA001-AC4F-418D-AE19-62706E023703}">
                      <ahyp:hlinkClr val="tx"/>
                    </a:ext>
                  </a:extLst>
                </a:hlinkClick>
              </a:rPr>
              <a:t>https://youtu.be/GenKovl05YU</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8">
                  <a:extLst>
                    <a:ext uri="{A12FA001-AC4F-418D-AE19-62706E023703}">
                      <ahyp:hlinkClr val="tx"/>
                    </a:ext>
                  </a:extLst>
                </a:hlinkClick>
              </a:rPr>
              <a:t>https://youtu.be/riL_xn6BKD8</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9">
                  <a:extLst>
                    <a:ext uri="{A12FA001-AC4F-418D-AE19-62706E023703}">
                      <ahyp:hlinkClr val="tx"/>
                    </a:ext>
                  </a:extLst>
                </a:hlinkClick>
              </a:rPr>
              <a:t>https://youtu.be/_uQrJ0TkZlc</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0">
                  <a:extLst>
                    <a:ext uri="{A12FA001-AC4F-418D-AE19-62706E023703}">
                      <ahyp:hlinkClr val="tx"/>
                    </a:ext>
                  </a:extLst>
                </a:hlinkClick>
              </a:rPr>
              <a:t>https://docs.python.org/3/tutorial/index.html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1">
                  <a:extLst>
                    <a:ext uri="{A12FA001-AC4F-418D-AE19-62706E023703}">
                      <ahyp:hlinkClr val="tx"/>
                    </a:ext>
                  </a:extLst>
                </a:hlinkClick>
              </a:rPr>
              <a:t>https://www.pythontutorial.net/</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https://www.programiz.com/python-programming</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2">
                  <a:extLst>
                    <a:ext uri="{A12FA001-AC4F-418D-AE19-62706E023703}">
                      <ahyp:hlinkClr val="tx"/>
                    </a:ext>
                  </a:extLst>
                </a:hlinkClick>
              </a:rPr>
              <a:t>https://www.tutorialsteacher.com/python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3">
                  <a:extLst>
                    <a:ext uri="{A12FA001-AC4F-418D-AE19-62706E023703}">
                      <ahyp:hlinkClr val="tx"/>
                    </a:ext>
                  </a:extLst>
                </a:hlinkClick>
              </a:rPr>
              <a:t>https://www.tutorialspoint.com/python/index.htm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4">
                  <a:extLst>
                    <a:ext uri="{A12FA001-AC4F-418D-AE19-62706E023703}">
                      <ahyp:hlinkClr val="tx"/>
                    </a:ext>
                  </a:extLst>
                </a:hlinkClick>
              </a:rPr>
              <a:t>https://www.w3schools.com/python/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uFill>
                  <a:noFill/>
                </a:uFill>
                <a:hlinkClick r:id="rId15">
                  <a:extLst>
                    <a:ext uri="{A12FA001-AC4F-418D-AE19-62706E023703}">
                      <ahyp:hlinkClr val="tx"/>
                    </a:ext>
                  </a:extLst>
                </a:hlinkClick>
              </a:rPr>
              <a:t>https://www.onlinegdb.com/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https://improveandrepeat.com/2020/07/python-friday-30-list-comprehension/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https://intellipaat.com/blog/tutorial/python-tutorial/?US</a:t>
            </a:r>
            <a:endParaRPr>
              <a:solidFill>
                <a:schemeClr val="dk1"/>
              </a:solidFill>
            </a:endParaRPr>
          </a:p>
        </p:txBody>
      </p:sp>
      <p:pic>
        <p:nvPicPr>
          <p:cNvPr id="299" name="Google Shape;299;p51"/>
          <p:cNvPicPr preferRelativeResize="0"/>
          <p:nvPr/>
        </p:nvPicPr>
        <p:blipFill>
          <a:blip r:embed="rId16">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2"/>
          <p:cNvPicPr preferRelativeResize="0"/>
          <p:nvPr/>
        </p:nvPicPr>
        <p:blipFill>
          <a:blip r:embed="rId3">
            <a:alphaModFix/>
          </a:blip>
          <a:stretch>
            <a:fillRect/>
          </a:stretch>
        </p:blipFill>
        <p:spPr>
          <a:xfrm>
            <a:off x="7906375" y="4772650"/>
            <a:ext cx="1250351" cy="385125"/>
          </a:xfrm>
          <a:prstGeom prst="rect">
            <a:avLst/>
          </a:prstGeom>
          <a:noFill/>
          <a:ln>
            <a:noFill/>
          </a:ln>
        </p:spPr>
      </p:pic>
      <p:sp>
        <p:nvSpPr>
          <p:cNvPr id="305" name="Google Shape;305;p52"/>
          <p:cNvSpPr txBox="1"/>
          <p:nvPr>
            <p:ph type="title"/>
          </p:nvPr>
        </p:nvSpPr>
        <p:spPr>
          <a:xfrm>
            <a:off x="580425" y="1960325"/>
            <a:ext cx="31131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Packages</a:t>
            </a:r>
            <a:endParaRPr b="1"/>
          </a:p>
        </p:txBody>
      </p:sp>
      <p:sp>
        <p:nvSpPr>
          <p:cNvPr id="120" name="Google Shape;120;p27"/>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We organize a large number of files in different folders and subfolders based on some criteria, so that we can find and manage them easily.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In the same way, a package in Python takes the concept of the modular approach to next logical level.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module can contain multiple objects, such as classes, functions, etc.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package can contain one or more relevant modules.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Physically, a package is actually a folder containing one or more module files.</a:t>
            </a:r>
            <a:endParaRPr>
              <a:solidFill>
                <a:srgbClr val="000000"/>
              </a:solidFill>
            </a:endParaRPr>
          </a:p>
        </p:txBody>
      </p:sp>
      <p:pic>
        <p:nvPicPr>
          <p:cNvPr id="121" name="Google Shape;121;p27"/>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Packages (__init__.py)</a:t>
            </a:r>
            <a:endParaRPr b="1"/>
          </a:p>
        </p:txBody>
      </p:sp>
      <p:sp>
        <p:nvSpPr>
          <p:cNvPr id="127" name="Google Shape;127;p28"/>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package folder contains a special file called __init__.py, which stores the package's content.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serves two purposes: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Python interpreter recognizes a folder as the package if it contains __init__.py file.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__init__.py exposes specified resources from its modules to be imported.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 empty __init__.py file makes all functions from the above modules available when this package is imported.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Note that __init__.py is essential for the folder to be recognized by Python as a package.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can optionally define functions from individual modules to be made available.</a:t>
            </a:r>
            <a:endParaRPr>
              <a:solidFill>
                <a:srgbClr val="000000"/>
              </a:solidFill>
            </a:endParaRPr>
          </a:p>
        </p:txBody>
      </p:sp>
      <p:pic>
        <p:nvPicPr>
          <p:cNvPr id="128" name="Google Shape;128;p28"/>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Packages (__init__.py)</a:t>
            </a:r>
            <a:endParaRPr b="1"/>
          </a:p>
        </p:txBody>
      </p:sp>
      <p:sp>
        <p:nvSpPr>
          <p:cNvPr id="134" name="Google Shape;134;p29"/>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The __init__.py file is normally kept empty.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However, it can also be used to choose specific functions from modules in the package folder and make them available for import.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specified functions can now be imported in the interpreter session or another executable script.</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35" name="Google Shape;135;p29"/>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[21]</a:t>
            </a:r>
            <a:endParaRPr b="1"/>
          </a:p>
        </p:txBody>
      </p:sp>
      <p:sp>
        <p:nvSpPr>
          <p:cNvPr id="141" name="Google Shape;141;p30"/>
          <p:cNvSpPr txBox="1"/>
          <p:nvPr>
            <p:ph idx="1" type="body"/>
          </p:nvPr>
        </p:nvSpPr>
        <p:spPr>
          <a:xfrm>
            <a:off x="311700" y="1152475"/>
            <a:ext cx="361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Simulation Day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SimulationDay05-21_JTB.py</a:t>
            </a:r>
            <a:endParaRPr b="1">
              <a:solidFill>
                <a:srgbClr val="000000"/>
              </a:solidFill>
            </a:endParaRPr>
          </a:p>
        </p:txBody>
      </p:sp>
      <p:pic>
        <p:nvPicPr>
          <p:cNvPr id="142" name="Google Shape;142;p30"/>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43" name="Google Shape;143;p30"/>
          <p:cNvPicPr preferRelativeResize="0"/>
          <p:nvPr/>
        </p:nvPicPr>
        <p:blipFill rotWithShape="1">
          <a:blip r:embed="rId4">
            <a:alphaModFix/>
          </a:blip>
          <a:srcRect b="0" l="0" r="0" t="0"/>
          <a:stretch/>
        </p:blipFill>
        <p:spPr>
          <a:xfrm>
            <a:off x="3986175" y="752469"/>
            <a:ext cx="4762500" cy="3762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1"/>
          <p:cNvPicPr preferRelativeResize="0"/>
          <p:nvPr/>
        </p:nvPicPr>
        <p:blipFill>
          <a:blip r:embed="rId3">
            <a:alphaModFix/>
          </a:blip>
          <a:stretch>
            <a:fillRect/>
          </a:stretch>
        </p:blipFill>
        <p:spPr>
          <a:xfrm>
            <a:off x="7906375" y="4772650"/>
            <a:ext cx="1250351" cy="385125"/>
          </a:xfrm>
          <a:prstGeom prst="rect">
            <a:avLst/>
          </a:prstGeom>
          <a:noFill/>
          <a:ln>
            <a:noFill/>
          </a:ln>
        </p:spPr>
      </p:pic>
      <p:pic>
        <p:nvPicPr>
          <p:cNvPr id="149" name="Google Shape;149;p31"/>
          <p:cNvPicPr preferRelativeResize="0"/>
          <p:nvPr/>
        </p:nvPicPr>
        <p:blipFill>
          <a:blip r:embed="rId4">
            <a:alphaModFix/>
          </a:blip>
          <a:stretch>
            <a:fillRect/>
          </a:stretch>
        </p:blipFill>
        <p:spPr>
          <a:xfrm>
            <a:off x="3174400" y="284326"/>
            <a:ext cx="5817200" cy="4360725"/>
          </a:xfrm>
          <a:prstGeom prst="rect">
            <a:avLst/>
          </a:prstGeom>
          <a:noFill/>
          <a:ln>
            <a:noFill/>
          </a:ln>
        </p:spPr>
      </p:pic>
      <p:sp>
        <p:nvSpPr>
          <p:cNvPr id="150" name="Google Shape;150;p31"/>
          <p:cNvSpPr txBox="1"/>
          <p:nvPr>
            <p:ph type="title"/>
          </p:nvPr>
        </p:nvSpPr>
        <p:spPr>
          <a:xfrm>
            <a:off x="350475" y="710775"/>
            <a:ext cx="34620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Let’s work on the problem set!!!</a:t>
            </a:r>
            <a:endParaRPr b="1"/>
          </a:p>
        </p:txBody>
      </p:sp>
      <p:sp>
        <p:nvSpPr>
          <p:cNvPr id="151" name="Google Shape;151;p31"/>
          <p:cNvSpPr txBox="1"/>
          <p:nvPr>
            <p:ph idx="1" type="body"/>
          </p:nvPr>
        </p:nvSpPr>
        <p:spPr>
          <a:xfrm>
            <a:off x="350475" y="2326200"/>
            <a:ext cx="3229200" cy="15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Filename Format: Problem Set Number + Underscore + Name Initial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Sample: </a:t>
            </a:r>
            <a:r>
              <a:rPr b="1" lang="en">
                <a:solidFill>
                  <a:srgbClr val="000000"/>
                </a:solidFill>
              </a:rPr>
              <a:t>PS21_JTB.py</a:t>
            </a:r>
            <a:endParaRPr b="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Class</a:t>
            </a:r>
            <a:endParaRPr b="1"/>
          </a:p>
        </p:txBody>
      </p:sp>
      <p:sp>
        <p:nvSpPr>
          <p:cNvPr id="157" name="Google Shape;157;p32"/>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Python is a completely object-oriented language.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Every element in a Python program is an object of a class.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number, string, list, dictionary, etc., used in a program is an object of a corresponding built-in class.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class in Python can be defined using the class keyword.</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58" name="Google Shape;158;p32"/>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Python Class</a:t>
            </a:r>
            <a:endParaRPr b="1"/>
          </a:p>
        </p:txBody>
      </p:sp>
      <p:sp>
        <p:nvSpPr>
          <p:cNvPr id="164" name="Google Shape;164;p33"/>
          <p:cNvSpPr txBox="1"/>
          <p:nvPr>
            <p:ph idx="1" type="body"/>
          </p:nvPr>
        </p:nvSpPr>
        <p:spPr>
          <a:xfrm>
            <a:off x="311700" y="1231700"/>
            <a:ext cx="8520600" cy="331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Syntax:</a:t>
            </a:r>
            <a:endParaRPr>
              <a:solidFill>
                <a:srgbClr val="000000"/>
              </a:solidFill>
            </a:endParaRPr>
          </a:p>
          <a:p>
            <a:pPr indent="0" lvl="0" marL="914400" rtl="0" algn="l">
              <a:spcBef>
                <a:spcPts val="1200"/>
              </a:spcBef>
              <a:spcAft>
                <a:spcPts val="0"/>
              </a:spcAft>
              <a:buNone/>
            </a:pPr>
            <a:r>
              <a:rPr lang="en">
                <a:solidFill>
                  <a:srgbClr val="000000"/>
                </a:solidFill>
              </a:rPr>
              <a:t>Class &lt;ClassName&gt;:</a:t>
            </a:r>
            <a:endParaRPr>
              <a:solidFill>
                <a:srgbClr val="000000"/>
              </a:solidFill>
            </a:endParaRPr>
          </a:p>
          <a:p>
            <a:pPr indent="0" lvl="0" marL="914400" rtl="0" algn="l">
              <a:spcBef>
                <a:spcPts val="1200"/>
              </a:spcBef>
              <a:spcAft>
                <a:spcPts val="0"/>
              </a:spcAft>
              <a:buNone/>
            </a:pPr>
            <a:r>
              <a:rPr lang="en">
                <a:solidFill>
                  <a:srgbClr val="000000"/>
                </a:solidFill>
              </a:rPr>
              <a:t>	&lt;statement1&gt;</a:t>
            </a:r>
            <a:endParaRPr>
              <a:solidFill>
                <a:srgbClr val="000000"/>
              </a:solidFill>
            </a:endParaRPr>
          </a:p>
          <a:p>
            <a:pPr indent="0" lvl="0" marL="914400" rtl="0" algn="l">
              <a:spcBef>
                <a:spcPts val="1200"/>
              </a:spcBef>
              <a:spcAft>
                <a:spcPts val="0"/>
              </a:spcAft>
              <a:buNone/>
            </a:pPr>
            <a:r>
              <a:rPr lang="en">
                <a:solidFill>
                  <a:srgbClr val="000000"/>
                </a:solidFill>
              </a:rPr>
              <a:t>	&lt;statement2&gt;</a:t>
            </a:r>
            <a:endParaRPr>
              <a:solidFill>
                <a:srgbClr val="000000"/>
              </a:solidFill>
            </a:endParaRPr>
          </a:p>
          <a:p>
            <a:pPr indent="0" lvl="0" marL="914400" rtl="0" algn="l">
              <a:spcBef>
                <a:spcPts val="1200"/>
              </a:spcBef>
              <a:spcAft>
                <a:spcPts val="0"/>
              </a:spcAft>
              <a:buNone/>
            </a:pPr>
            <a:r>
              <a:rPr lang="en">
                <a:solidFill>
                  <a:srgbClr val="000000"/>
                </a:solidFill>
              </a:rPr>
              <a:t>	.</a:t>
            </a:r>
            <a:endParaRPr>
              <a:solidFill>
                <a:srgbClr val="000000"/>
              </a:solidFill>
            </a:endParaRPr>
          </a:p>
          <a:p>
            <a:pPr indent="0" lvl="0" marL="914400" rtl="0" algn="l">
              <a:spcBef>
                <a:spcPts val="1200"/>
              </a:spcBef>
              <a:spcAft>
                <a:spcPts val="0"/>
              </a:spcAft>
              <a:buNone/>
            </a:pPr>
            <a:r>
              <a:rPr lang="en">
                <a:solidFill>
                  <a:srgbClr val="000000"/>
                </a:solidFill>
              </a:rPr>
              <a:t>	.</a:t>
            </a:r>
            <a:endParaRPr>
              <a:solidFill>
                <a:srgbClr val="000000"/>
              </a:solidFill>
            </a:endParaRPr>
          </a:p>
          <a:p>
            <a:pPr indent="0" lvl="0" marL="914400" rtl="0" algn="l">
              <a:spcBef>
                <a:spcPts val="1200"/>
              </a:spcBef>
              <a:spcAft>
                <a:spcPts val="1200"/>
              </a:spcAft>
              <a:buNone/>
            </a:pPr>
            <a:r>
              <a:rPr lang="en">
                <a:solidFill>
                  <a:srgbClr val="000000"/>
                </a:solidFill>
              </a:rPr>
              <a:t>	&lt;statementN&gt;</a:t>
            </a:r>
            <a:endParaRPr>
              <a:solidFill>
                <a:srgbClr val="000000"/>
              </a:solidFill>
            </a:endParaRPr>
          </a:p>
        </p:txBody>
      </p:sp>
      <p:pic>
        <p:nvPicPr>
          <p:cNvPr id="165" name="Google Shape;165;p33"/>
          <p:cNvPicPr preferRelativeResize="0"/>
          <p:nvPr/>
        </p:nvPicPr>
        <p:blipFill>
          <a:blip r:embed="rId3">
            <a:alphaModFix/>
          </a:blip>
          <a:stretch>
            <a:fillRect/>
          </a:stretch>
        </p:blipFill>
        <p:spPr>
          <a:xfrm>
            <a:off x="7906375" y="4772650"/>
            <a:ext cx="1250351" cy="38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